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6ADFD77-3824-4318-A999-8B8B987D512B}">
  <a:tblStyle styleId="{E6ADFD77-3824-4318-A999-8B8B987D51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cc0404502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cc0404502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c0404502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c0404502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c0404502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c0404502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cc0404502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cc0404502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c00f79d62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cc00f79d62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'shrekthethird'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'toystory'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'piratesofthecarribean'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'rushhour'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'basicinstinct'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'casino'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'godfather'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'gonein60seconds'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'allabouteve'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'trumanshowthe'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'interviewwiththevampire'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'jaws'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'psycho'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'saw'</a:t>
            </a:r>
            <a:r>
              <a:rPr lang="ru" sz="105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105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'scream’</a:t>
            </a:r>
            <a:endParaRPr sz="105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cc04045023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cc0404502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cc04045023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cc04045023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cc04045023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cc04045023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cc00f79d6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cc00f79d6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cc04045023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cc04045023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cc00f79d6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cc00f79d6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cc04045023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cc04045023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cc04045023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cc04045023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cc04045023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cc04045023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cc00f79d6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cc00f79d6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cc04045023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cc04045023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cc00f79d62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cc00f79d62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e5ef765da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e5ef765da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c00f79d6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c00f79d6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c00f79d6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c00f79d6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c00f79d6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c00f79d6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c00f79d6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c00f79d6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c00f79d6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c00f79d6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c040450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cc040450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5" Type="http://schemas.openxmlformats.org/officeDocument/2006/relationships/image" Target="../media/image17.png"/><Relationship Id="rId6" Type="http://schemas.openxmlformats.org/officeDocument/2006/relationships/image" Target="../media/image2.jpg"/><Relationship Id="rId7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19.png"/><Relationship Id="rId6" Type="http://schemas.openxmlformats.org/officeDocument/2006/relationships/image" Target="../media/image22.png"/><Relationship Id="rId7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image" Target="../media/image32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3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png"/><Relationship Id="rId4" Type="http://schemas.openxmlformats.org/officeDocument/2006/relationships/image" Target="../media/image28.png"/><Relationship Id="rId5" Type="http://schemas.openxmlformats.org/officeDocument/2006/relationships/hyperlink" Target="http://bechdeltest.com/view/4940/basic_instinct/" TargetMode="External"/><Relationship Id="rId6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4.png"/><Relationship Id="rId4" Type="http://schemas.openxmlformats.org/officeDocument/2006/relationships/image" Target="../media/image36.png"/><Relationship Id="rId5" Type="http://schemas.openxmlformats.org/officeDocument/2006/relationships/image" Target="../media/image39.png"/><Relationship Id="rId6" Type="http://schemas.openxmlformats.org/officeDocument/2006/relationships/image" Target="../media/image3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echdeltest.com" TargetMode="External"/><Relationship Id="rId4" Type="http://schemas.openxmlformats.org/officeDocument/2006/relationships/hyperlink" Target="http://aclweb.org/anthology/N/N15/N15-1084.pdf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7.png"/><Relationship Id="rId4" Type="http://schemas.openxmlformats.org/officeDocument/2006/relationships/image" Target="../media/image3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gp.se/kultur/kultur/rosa-luxemburg-symbolen-f%C3%B6r-en-revolution%C3%A4r-dr%C3%B6m-1.12343021" TargetMode="External"/><Relationship Id="rId4" Type="http://schemas.openxmlformats.org/officeDocument/2006/relationships/hyperlink" Target="https://pngio.com/images/png-a1726657.html" TargetMode="External"/><Relationship Id="rId5" Type="http://schemas.openxmlformats.org/officeDocument/2006/relationships/hyperlink" Target="https://www.pngwing.com/ru/free-png-stzgq" TargetMode="External"/><Relationship Id="rId6" Type="http://schemas.openxmlformats.org/officeDocument/2006/relationships/hyperlink" Target="https://www.scriptslug.com/script/the-truman-show-1998" TargetMode="External"/><Relationship Id="rId7" Type="http://schemas.openxmlformats.org/officeDocument/2006/relationships/hyperlink" Target="https://pics.alphacoders.com/pictures/view/139716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s://nlds.soe.ucsc.edu/fc2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23.png"/><Relationship Id="rId7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6813500" y="2836425"/>
            <a:ext cx="2748300" cy="27483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type="ctrTitle"/>
          </p:nvPr>
        </p:nvSpPr>
        <p:spPr>
          <a:xfrm>
            <a:off x="516183" y="12072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5180">
                <a:latin typeface="Montserrat"/>
                <a:ea typeface="Montserrat"/>
                <a:cs typeface="Montserrat"/>
                <a:sym typeface="Montserrat"/>
              </a:rPr>
              <a:t>Сетевой анализ: автоматизация теста </a:t>
            </a:r>
            <a:r>
              <a:rPr b="1" lang="ru" sz="5180">
                <a:latin typeface="Montserrat"/>
                <a:ea typeface="Montserrat"/>
                <a:cs typeface="Montserrat"/>
                <a:sym typeface="Montserrat"/>
              </a:rPr>
              <a:t>Бехдель</a:t>
            </a:r>
            <a:endParaRPr b="1" sz="518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408550" y="32598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или какое кино стоит смотреть?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307100" y="0"/>
            <a:ext cx="410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Юлия Горшкова, Любовь Чубарова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3">
            <a:alphaModFix/>
          </a:blip>
          <a:srcRect b="517" l="0" r="0" t="0"/>
          <a:stretch/>
        </p:blipFill>
        <p:spPr>
          <a:xfrm rot="-13">
            <a:off x="7200327" y="2712293"/>
            <a:ext cx="2062422" cy="2815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/>
        </p:nvSpPr>
        <p:spPr>
          <a:xfrm>
            <a:off x="994125" y="1679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Комедии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7" name="Google Shape;16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900" y="0"/>
            <a:ext cx="2952399" cy="25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9720" y="738100"/>
            <a:ext cx="3089858" cy="282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5947" y="0"/>
            <a:ext cx="3196776" cy="2910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/>
          <p:cNvPicPr preferRelativeResize="0"/>
          <p:nvPr/>
        </p:nvPicPr>
        <p:blipFill rotWithShape="1">
          <a:blip r:embed="rId6">
            <a:alphaModFix/>
          </a:blip>
          <a:srcRect b="0" l="0" r="0" t="7295"/>
          <a:stretch/>
        </p:blipFill>
        <p:spPr>
          <a:xfrm>
            <a:off x="184700" y="2571750"/>
            <a:ext cx="3271100" cy="262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77650" y="2708560"/>
            <a:ext cx="2729000" cy="234729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 txBox="1"/>
          <p:nvPr/>
        </p:nvSpPr>
        <p:spPr>
          <a:xfrm>
            <a:off x="2512625" y="3172250"/>
            <a:ext cx="1807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Секс в большом городе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1533425" y="1597575"/>
            <a:ext cx="1985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Всегда говори “да”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22"/>
          <p:cNvSpPr txBox="1"/>
          <p:nvPr/>
        </p:nvSpPr>
        <p:spPr>
          <a:xfrm>
            <a:off x="4417225" y="1908150"/>
            <a:ext cx="1985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500 дней лета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6935175" y="3482013"/>
            <a:ext cx="1985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Пираты Карибского моря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6978225" y="1948100"/>
            <a:ext cx="198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Час пик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050" y="369410"/>
            <a:ext cx="2913051" cy="263099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3"/>
          <p:cNvSpPr txBox="1"/>
          <p:nvPr/>
        </p:nvSpPr>
        <p:spPr>
          <a:xfrm>
            <a:off x="994125" y="1679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Драмы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3" name="Google Shape;18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2451" y="3000400"/>
            <a:ext cx="3821025" cy="184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444" y="167898"/>
            <a:ext cx="3013975" cy="2563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4974" y="52698"/>
            <a:ext cx="2522399" cy="2387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79100" y="2619575"/>
            <a:ext cx="2913050" cy="232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/>
          <p:nvPr/>
        </p:nvSpPr>
        <p:spPr>
          <a:xfrm>
            <a:off x="408900" y="2171550"/>
            <a:ext cx="2571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Красота по-американски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" name="Google Shape;188;p23"/>
          <p:cNvSpPr txBox="1"/>
          <p:nvPr/>
        </p:nvSpPr>
        <p:spPr>
          <a:xfrm>
            <a:off x="4987550" y="3521988"/>
            <a:ext cx="1807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Жизнь за гранью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" name="Google Shape;189;p23"/>
          <p:cNvSpPr txBox="1"/>
          <p:nvPr/>
        </p:nvSpPr>
        <p:spPr>
          <a:xfrm>
            <a:off x="618800" y="4119175"/>
            <a:ext cx="1807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Воин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p23"/>
          <p:cNvSpPr txBox="1"/>
          <p:nvPr/>
        </p:nvSpPr>
        <p:spPr>
          <a:xfrm>
            <a:off x="3260425" y="1284688"/>
            <a:ext cx="1807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Все о Еве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6512275" y="2238563"/>
            <a:ext cx="1807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Шоу Трумана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/>
        </p:nvSpPr>
        <p:spPr>
          <a:xfrm>
            <a:off x="994125" y="1679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Ужасы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7" name="Google Shape;19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7375" y="0"/>
            <a:ext cx="2925188" cy="2560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4"/>
          <p:cNvPicPr preferRelativeResize="0"/>
          <p:nvPr/>
        </p:nvPicPr>
        <p:blipFill rotWithShape="1">
          <a:blip r:embed="rId4">
            <a:alphaModFix/>
          </a:blip>
          <a:srcRect b="0" l="0" r="0" t="4489"/>
          <a:stretch/>
        </p:blipFill>
        <p:spPr>
          <a:xfrm>
            <a:off x="353225" y="2625550"/>
            <a:ext cx="3170074" cy="274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7000" y="0"/>
            <a:ext cx="3046999" cy="249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20947" y="828575"/>
            <a:ext cx="3501750" cy="31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22775" y="2496452"/>
            <a:ext cx="2869595" cy="2560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4"/>
          <p:cNvSpPr txBox="1"/>
          <p:nvPr/>
        </p:nvSpPr>
        <p:spPr>
          <a:xfrm>
            <a:off x="5607263" y="4380275"/>
            <a:ext cx="198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Психо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24"/>
          <p:cNvSpPr txBox="1"/>
          <p:nvPr/>
        </p:nvSpPr>
        <p:spPr>
          <a:xfrm>
            <a:off x="7529138" y="1205925"/>
            <a:ext cx="198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Крик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24"/>
          <p:cNvSpPr txBox="1"/>
          <p:nvPr/>
        </p:nvSpPr>
        <p:spPr>
          <a:xfrm>
            <a:off x="3454700" y="2496450"/>
            <a:ext cx="198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Челюсти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5" name="Google Shape;205;p24"/>
          <p:cNvSpPr txBox="1"/>
          <p:nvPr/>
        </p:nvSpPr>
        <p:spPr>
          <a:xfrm>
            <a:off x="2041288" y="3648575"/>
            <a:ext cx="198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Пила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" name="Google Shape;206;p24"/>
          <p:cNvSpPr txBox="1"/>
          <p:nvPr/>
        </p:nvSpPr>
        <p:spPr>
          <a:xfrm>
            <a:off x="1710038" y="1358950"/>
            <a:ext cx="1985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Интервью с вампиром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87266"/>
            <a:ext cx="3330750" cy="250383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 txBox="1"/>
          <p:nvPr/>
        </p:nvSpPr>
        <p:spPr>
          <a:xfrm>
            <a:off x="152400" y="1524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5469" y="2665848"/>
            <a:ext cx="2761557" cy="250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5"/>
          <p:cNvPicPr preferRelativeResize="0"/>
          <p:nvPr/>
        </p:nvPicPr>
        <p:blipFill rotWithShape="1">
          <a:blip r:embed="rId5">
            <a:alphaModFix/>
          </a:blip>
          <a:srcRect b="-1760" l="3330" r="-3329" t="1760"/>
          <a:stretch/>
        </p:blipFill>
        <p:spPr>
          <a:xfrm>
            <a:off x="2676003" y="2044474"/>
            <a:ext cx="3554051" cy="3048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68199" y="-8000"/>
            <a:ext cx="3330751" cy="267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3">
            <a:off x="5840947" y="-99548"/>
            <a:ext cx="3000000" cy="276539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5"/>
          <p:cNvSpPr txBox="1"/>
          <p:nvPr/>
        </p:nvSpPr>
        <p:spPr>
          <a:xfrm>
            <a:off x="2318950" y="1199425"/>
            <a:ext cx="198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Бэтмен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p25"/>
          <p:cNvSpPr txBox="1"/>
          <p:nvPr/>
        </p:nvSpPr>
        <p:spPr>
          <a:xfrm>
            <a:off x="4750800" y="1386125"/>
            <a:ext cx="1985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Основной инстинкт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25"/>
          <p:cNvSpPr txBox="1"/>
          <p:nvPr/>
        </p:nvSpPr>
        <p:spPr>
          <a:xfrm>
            <a:off x="403575" y="2571750"/>
            <a:ext cx="198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Казино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4180075" y="2991000"/>
            <a:ext cx="1985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Угнать за 60 секунд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221;p25"/>
          <p:cNvSpPr txBox="1"/>
          <p:nvPr/>
        </p:nvSpPr>
        <p:spPr>
          <a:xfrm>
            <a:off x="5840950" y="4343100"/>
            <a:ext cx="1985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Крестный отец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" name="Google Shape;222;p25"/>
          <p:cNvSpPr txBox="1"/>
          <p:nvPr/>
        </p:nvSpPr>
        <p:spPr>
          <a:xfrm>
            <a:off x="994125" y="1679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Криминал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/>
          <p:nvPr/>
        </p:nvSpPr>
        <p:spPr>
          <a:xfrm>
            <a:off x="301300" y="1688200"/>
            <a:ext cx="558000" cy="569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6"/>
          <p:cNvSpPr txBox="1"/>
          <p:nvPr/>
        </p:nvSpPr>
        <p:spPr>
          <a:xfrm>
            <a:off x="1037175" y="7105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Проверим по сайту</a:t>
            </a: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" name="Google Shape;229;p26"/>
          <p:cNvSpPr txBox="1"/>
          <p:nvPr/>
        </p:nvSpPr>
        <p:spPr>
          <a:xfrm>
            <a:off x="583250" y="1772950"/>
            <a:ext cx="148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мультфильм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" name="Google Shape;230;p26"/>
          <p:cNvSpPr/>
          <p:nvPr/>
        </p:nvSpPr>
        <p:spPr>
          <a:xfrm>
            <a:off x="301300" y="2788750"/>
            <a:ext cx="558000" cy="569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6"/>
          <p:cNvSpPr txBox="1"/>
          <p:nvPr/>
        </p:nvSpPr>
        <p:spPr>
          <a:xfrm>
            <a:off x="583251" y="2873500"/>
            <a:ext cx="117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комедия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26"/>
          <p:cNvSpPr/>
          <p:nvPr/>
        </p:nvSpPr>
        <p:spPr>
          <a:xfrm>
            <a:off x="6619800" y="3065513"/>
            <a:ext cx="558000" cy="569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6"/>
          <p:cNvSpPr txBox="1"/>
          <p:nvPr/>
        </p:nvSpPr>
        <p:spPr>
          <a:xfrm>
            <a:off x="6910725" y="3150263"/>
            <a:ext cx="122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криминал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p26"/>
          <p:cNvSpPr/>
          <p:nvPr/>
        </p:nvSpPr>
        <p:spPr>
          <a:xfrm>
            <a:off x="3446875" y="1688200"/>
            <a:ext cx="558000" cy="569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6"/>
          <p:cNvSpPr txBox="1"/>
          <p:nvPr/>
        </p:nvSpPr>
        <p:spPr>
          <a:xfrm>
            <a:off x="3737175" y="1772950"/>
            <a:ext cx="96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драма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26"/>
          <p:cNvSpPr/>
          <p:nvPr/>
        </p:nvSpPr>
        <p:spPr>
          <a:xfrm>
            <a:off x="3446875" y="2788750"/>
            <a:ext cx="558000" cy="569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6"/>
          <p:cNvSpPr txBox="1"/>
          <p:nvPr/>
        </p:nvSpPr>
        <p:spPr>
          <a:xfrm>
            <a:off x="3790975" y="2873500"/>
            <a:ext cx="117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хоррор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26"/>
          <p:cNvSpPr txBox="1"/>
          <p:nvPr/>
        </p:nvSpPr>
        <p:spPr>
          <a:xfrm>
            <a:off x="7814225" y="3858700"/>
            <a:ext cx="157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6"/>
          <p:cNvSpPr txBox="1"/>
          <p:nvPr/>
        </p:nvSpPr>
        <p:spPr>
          <a:xfrm>
            <a:off x="0" y="2173150"/>
            <a:ext cx="233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Холодное сердце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Шрек 3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0" name="Google Shape;240;p26"/>
          <p:cNvSpPr txBox="1"/>
          <p:nvPr/>
        </p:nvSpPr>
        <p:spPr>
          <a:xfrm>
            <a:off x="0" y="3358450"/>
            <a:ext cx="3189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Пираты Карибского моря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Секс в большом городе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6"/>
          <p:cNvSpPr txBox="1"/>
          <p:nvPr/>
        </p:nvSpPr>
        <p:spPr>
          <a:xfrm>
            <a:off x="3017400" y="2173150"/>
            <a:ext cx="310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Всё о Еве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Красота по-американски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2" name="Google Shape;242;p26"/>
          <p:cNvSpPr txBox="1"/>
          <p:nvPr/>
        </p:nvSpPr>
        <p:spPr>
          <a:xfrm>
            <a:off x="3017400" y="3273700"/>
            <a:ext cx="2969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Челюсти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Психо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Крик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Merriweather"/>
              <a:buChar char="-"/>
            </a:pPr>
            <a:r>
              <a:rPr i="1" lang="ru">
                <a:solidFill>
                  <a:srgbClr val="CCCCCC"/>
                </a:solidFill>
                <a:latin typeface="Merriweather"/>
                <a:ea typeface="Merriweather"/>
                <a:cs typeface="Merriweather"/>
                <a:sym typeface="Merriweather"/>
              </a:rPr>
              <a:t>Пила</a:t>
            </a:r>
            <a:endParaRPr i="1">
              <a:solidFill>
                <a:srgbClr val="CCCC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3" name="Google Shape;243;p26"/>
          <p:cNvSpPr txBox="1"/>
          <p:nvPr/>
        </p:nvSpPr>
        <p:spPr>
          <a:xfrm>
            <a:off x="859300" y="685400"/>
            <a:ext cx="8149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ниже список фильмов, которые согласно</a:t>
            </a: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 bechdeltest.com </a:t>
            </a: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прошли тест Бехдель.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Прохождение или не прохождение теста определяет пользователь, загружающий отзыв на фильм. 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44" name="Google Shape;2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2975" y="3367100"/>
            <a:ext cx="3190850" cy="1879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6"/>
          <p:cNvSpPr/>
          <p:nvPr/>
        </p:nvSpPr>
        <p:spPr>
          <a:xfrm rot="253973">
            <a:off x="7140409" y="3543733"/>
            <a:ext cx="1987521" cy="691284"/>
          </a:xfrm>
          <a:prstGeom prst="wedgeEllipseCallout">
            <a:avLst>
              <a:gd fmla="val -57829" name="adj1"/>
              <a:gd fmla="val 72960" name="adj2"/>
            </a:avLst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"/>
          <p:cNvSpPr txBox="1"/>
          <p:nvPr/>
        </p:nvSpPr>
        <p:spPr>
          <a:xfrm rot="142474">
            <a:off x="7348274" y="3589310"/>
            <a:ext cx="1571249" cy="6155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Nessun film ha superato il test</a:t>
            </a:r>
            <a:r>
              <a:rPr lang="ru"/>
              <a:t> </a:t>
            </a:r>
            <a:endParaRPr/>
          </a:p>
        </p:txBody>
      </p:sp>
      <p:sp>
        <p:nvSpPr>
          <p:cNvPr id="247" name="Google Shape;247;p26"/>
          <p:cNvSpPr txBox="1"/>
          <p:nvPr/>
        </p:nvSpPr>
        <p:spPr>
          <a:xfrm>
            <a:off x="6126600" y="2449925"/>
            <a:ext cx="310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Merriweather"/>
              <a:buChar char="-"/>
            </a:pPr>
            <a:r>
              <a:rPr i="1" lang="ru">
                <a:solidFill>
                  <a:srgbClr val="CCCCCC"/>
                </a:solidFill>
                <a:latin typeface="Merriweather"/>
                <a:ea typeface="Merriweather"/>
                <a:cs typeface="Merriweather"/>
                <a:sym typeface="Merriweather"/>
              </a:rPr>
              <a:t>Крестный отец</a:t>
            </a:r>
            <a:endParaRPr i="1">
              <a:solidFill>
                <a:srgbClr val="CCCCCC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Merriweather"/>
              <a:buChar char="-"/>
            </a:pPr>
            <a:r>
              <a:rPr i="1" lang="ru">
                <a:solidFill>
                  <a:srgbClr val="CCCCCC"/>
                </a:solidFill>
                <a:latin typeface="Merriweather"/>
                <a:ea typeface="Merriweather"/>
                <a:cs typeface="Merriweather"/>
                <a:sym typeface="Merriweather"/>
              </a:rPr>
              <a:t>Казино</a:t>
            </a:r>
            <a:endParaRPr i="1">
              <a:solidFill>
                <a:srgbClr val="CCCC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"/>
          <p:cNvSpPr txBox="1"/>
          <p:nvPr/>
        </p:nvSpPr>
        <p:spPr>
          <a:xfrm>
            <a:off x="929550" y="318550"/>
            <a:ext cx="72849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Прошли - не прошли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по жанру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53" name="Google Shape;253;p27"/>
          <p:cNvGraphicFramePr/>
          <p:nvPr/>
        </p:nvGraphicFramePr>
        <p:xfrm>
          <a:off x="274600" y="15308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{E6ADFD77-3824-4318-A999-8B8B987D512B}</a:tableStyleId>
              </a:tblPr>
              <a:tblGrid>
                <a:gridCol w="2148700"/>
                <a:gridCol w="2148700"/>
                <a:gridCol w="2148700"/>
                <a:gridCol w="2148700"/>
              </a:tblGrid>
              <a:tr h="701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SNA сценария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bechdeltest.com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accuracy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70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мультфильмы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100%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</a:tr>
              <a:tr h="455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комедии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60%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</a:tr>
              <a:tr h="455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драмы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40%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</a:tr>
              <a:tr h="455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ужасы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60%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</a:tr>
              <a:tr h="455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криминал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40%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"/>
          <p:cNvSpPr txBox="1"/>
          <p:nvPr/>
        </p:nvSpPr>
        <p:spPr>
          <a:xfrm>
            <a:off x="929550" y="318550"/>
            <a:ext cx="72849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Прошли - не прошли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600">
                <a:latin typeface="Montserrat"/>
                <a:ea typeface="Montserrat"/>
                <a:cs typeface="Montserrat"/>
                <a:sym typeface="Montserrat"/>
              </a:rPr>
              <a:t>по виду разметки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59" name="Google Shape;259;p28"/>
          <p:cNvGraphicFramePr/>
          <p:nvPr/>
        </p:nvGraphicFramePr>
        <p:xfrm>
          <a:off x="366000" y="15201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{E6ADFD77-3824-4318-A999-8B8B987D512B}</a:tableStyleId>
              </a:tblPr>
              <a:tblGrid>
                <a:gridCol w="2132575"/>
                <a:gridCol w="2132575"/>
                <a:gridCol w="2132575"/>
                <a:gridCol w="2132575"/>
              </a:tblGrid>
              <a:tr h="701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SNA сценария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bechdeltest.com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accuracy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1478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есть разметка по сценам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CLIQUE 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70%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30%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50%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</a:tr>
              <a:tr h="1219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нет разметки по сценам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CONSECUTIVE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53%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60%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66%</a:t>
                      </a:r>
                      <a:endParaRPr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/>
          <p:nvPr/>
        </p:nvSpPr>
        <p:spPr>
          <a:xfrm>
            <a:off x="2052900" y="-660413"/>
            <a:ext cx="1818900" cy="18570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"/>
          <p:cNvSpPr txBox="1"/>
          <p:nvPr/>
        </p:nvSpPr>
        <p:spPr>
          <a:xfrm>
            <a:off x="929550" y="31855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Проблемы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p29"/>
          <p:cNvSpPr/>
          <p:nvPr/>
        </p:nvSpPr>
        <p:spPr>
          <a:xfrm>
            <a:off x="7459150" y="2759348"/>
            <a:ext cx="2851500" cy="29115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9"/>
          <p:cNvSpPr/>
          <p:nvPr/>
        </p:nvSpPr>
        <p:spPr>
          <a:xfrm>
            <a:off x="-848200" y="2005750"/>
            <a:ext cx="3088800" cy="32274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9"/>
          <p:cNvSpPr txBox="1"/>
          <p:nvPr/>
        </p:nvSpPr>
        <p:spPr>
          <a:xfrm>
            <a:off x="284975" y="1402325"/>
            <a:ext cx="8014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Montserrat"/>
                <a:ea typeface="Montserrat"/>
                <a:cs typeface="Montserrat"/>
                <a:sym typeface="Montserrat"/>
              </a:rPr>
              <a:t>разметка: как автоматизировать проверку на упоминание по имени?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9" name="Google Shape;2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127503">
            <a:off x="-728401" y="1910895"/>
            <a:ext cx="3226651" cy="4608409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9"/>
          <p:cNvSpPr txBox="1"/>
          <p:nvPr/>
        </p:nvSpPr>
        <p:spPr>
          <a:xfrm>
            <a:off x="1689075" y="2316375"/>
            <a:ext cx="8014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Montserrat"/>
                <a:ea typeface="Montserrat"/>
                <a:cs typeface="Montserrat"/>
                <a:sym typeface="Montserrat"/>
              </a:rPr>
              <a:t>CONVERSATION VS SCENE: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Montserrat"/>
                <a:ea typeface="Montserrat"/>
                <a:cs typeface="Montserrat"/>
                <a:sym typeface="Montserrat"/>
              </a:rPr>
              <a:t>как понять что две женщины разговаривают друг с другом, а не с другими участниками сцены?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0"/>
          <p:cNvSpPr/>
          <p:nvPr/>
        </p:nvSpPr>
        <p:spPr>
          <a:xfrm>
            <a:off x="6899600" y="2346850"/>
            <a:ext cx="3154200" cy="32205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0"/>
          <p:cNvSpPr txBox="1"/>
          <p:nvPr/>
        </p:nvSpPr>
        <p:spPr>
          <a:xfrm>
            <a:off x="994125" y="1679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Conversation vs Scene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7" name="Google Shape;2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06800"/>
            <a:ext cx="4646776" cy="424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7775" y="906800"/>
            <a:ext cx="6046224" cy="59162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0">
            <a:hlinkClick r:id="rId5"/>
          </p:cNvPr>
          <p:cNvSpPr txBox="1"/>
          <p:nvPr/>
        </p:nvSpPr>
        <p:spPr>
          <a:xfrm>
            <a:off x="4572000" y="1579800"/>
            <a:ext cx="282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http://bechdeltest.com/view/4940/basic_instinct/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0" name="Google Shape;28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303173">
            <a:off x="6442797" y="2231196"/>
            <a:ext cx="3191007" cy="4055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-43050"/>
            <a:ext cx="3670050" cy="340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2025" y="-107600"/>
            <a:ext cx="3429251" cy="297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4050" y="2317000"/>
            <a:ext cx="3336358" cy="297889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1"/>
          <p:cNvSpPr txBox="1"/>
          <p:nvPr/>
        </p:nvSpPr>
        <p:spPr>
          <a:xfrm>
            <a:off x="1452675" y="4132000"/>
            <a:ext cx="1538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Шрек 3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highlight>
                  <a:srgbClr val="6AA84F"/>
                </a:highlight>
                <a:latin typeface="Montserrat"/>
                <a:ea typeface="Montserrat"/>
                <a:cs typeface="Montserrat"/>
                <a:sym typeface="Montserrat"/>
              </a:rPr>
              <a:t>PASS</a:t>
            </a:r>
            <a:endParaRPr b="1" sz="2000">
              <a:highlight>
                <a:srgbClr val="6AA84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9" name="Google Shape;289;p31"/>
          <p:cNvSpPr txBox="1"/>
          <p:nvPr/>
        </p:nvSpPr>
        <p:spPr>
          <a:xfrm>
            <a:off x="305350" y="2171550"/>
            <a:ext cx="2094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Холодное сердце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highlight>
                  <a:srgbClr val="6AA84F"/>
                </a:highlight>
                <a:latin typeface="Montserrat"/>
                <a:ea typeface="Montserrat"/>
                <a:cs typeface="Montserrat"/>
                <a:sym typeface="Montserrat"/>
              </a:rPr>
              <a:t>PASS</a:t>
            </a:r>
            <a:endParaRPr b="1" sz="2000">
              <a:highlight>
                <a:srgbClr val="6AA84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p31"/>
          <p:cNvSpPr txBox="1"/>
          <p:nvPr/>
        </p:nvSpPr>
        <p:spPr>
          <a:xfrm>
            <a:off x="6847725" y="1364525"/>
            <a:ext cx="2094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История игрушек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highlight>
                  <a:srgbClr val="CC0000"/>
                </a:highlight>
                <a:latin typeface="Montserrat"/>
                <a:ea typeface="Montserrat"/>
                <a:cs typeface="Montserrat"/>
                <a:sym typeface="Montserrat"/>
              </a:rPr>
              <a:t>FAIL</a:t>
            </a:r>
            <a:endParaRPr b="1" sz="2000">
              <a:highlight>
                <a:srgbClr val="CC0000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1" name="Google Shape;291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4675" y="2317000"/>
            <a:ext cx="2933774" cy="2721694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1"/>
          <p:cNvSpPr txBox="1"/>
          <p:nvPr/>
        </p:nvSpPr>
        <p:spPr>
          <a:xfrm>
            <a:off x="6514150" y="3000125"/>
            <a:ext cx="2094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Вверх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highlight>
                  <a:srgbClr val="CC0000"/>
                </a:highlight>
                <a:latin typeface="Montserrat"/>
                <a:ea typeface="Montserrat"/>
                <a:cs typeface="Montserrat"/>
                <a:sym typeface="Montserrat"/>
              </a:rPr>
              <a:t>FAIL</a:t>
            </a:r>
            <a:endParaRPr b="1" sz="2000">
              <a:highlight>
                <a:srgbClr val="CC0000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3" name="Google Shape;293;p31"/>
          <p:cNvSpPr/>
          <p:nvPr/>
        </p:nvSpPr>
        <p:spPr>
          <a:xfrm>
            <a:off x="3328875" y="-662000"/>
            <a:ext cx="2850900" cy="28335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1"/>
          <p:cNvSpPr txBox="1"/>
          <p:nvPr>
            <p:ph type="title"/>
          </p:nvPr>
        </p:nvSpPr>
        <p:spPr>
          <a:xfrm>
            <a:off x="2991375" y="165250"/>
            <a:ext cx="3670200" cy="16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Корреляция с количеством женских персонажей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929550" y="307775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Что такое тест Бехдель?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65700" y="1046675"/>
            <a:ext cx="9012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Merriweather"/>
                <a:ea typeface="Merriweather"/>
                <a:cs typeface="Merriweather"/>
                <a:sym typeface="Merriweather"/>
              </a:rPr>
              <a:t>это тест на </a:t>
            </a:r>
            <a:r>
              <a:rPr lang="ru" sz="1700">
                <a:highlight>
                  <a:srgbClr val="FFFF00"/>
                </a:highlight>
                <a:latin typeface="Merriweather"/>
                <a:ea typeface="Merriweather"/>
                <a:cs typeface="Merriweather"/>
                <a:sym typeface="Merriweather"/>
              </a:rPr>
              <a:t>гендерную предвзятость</a:t>
            </a:r>
            <a:r>
              <a:rPr lang="ru" sz="1700">
                <a:latin typeface="Merriweather"/>
                <a:ea typeface="Merriweather"/>
                <a:cs typeface="Merriweather"/>
                <a:sym typeface="Merriweather"/>
              </a:rPr>
              <a:t> в художественном произведении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1004850" y="1996938"/>
            <a:ext cx="7134300" cy="22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ru" sz="2600">
                <a:latin typeface="Montserrat"/>
                <a:ea typeface="Montserrat"/>
                <a:cs typeface="Montserrat"/>
                <a:sym typeface="Montserrat"/>
              </a:rPr>
              <a:t>1. в фильме есть хотя бы две женщины,</a:t>
            </a:r>
            <a:endParaRPr i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ru" sz="2600">
                <a:latin typeface="Montserrat"/>
                <a:ea typeface="Montserrat"/>
                <a:cs typeface="Montserrat"/>
                <a:sym typeface="Montserrat"/>
              </a:rPr>
              <a:t>2. которые говорят друг с другом,</a:t>
            </a:r>
            <a:endParaRPr i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ru" sz="2600">
                <a:latin typeface="Montserrat"/>
                <a:ea typeface="Montserrat"/>
                <a:cs typeface="Montserrat"/>
                <a:sym typeface="Montserrat"/>
              </a:rPr>
              <a:t>3. о чём-либо, кроме мужчин.</a:t>
            </a:r>
            <a:endParaRPr i="1"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3565875" y="4743300"/>
            <a:ext cx="694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есть </a:t>
            </a:r>
            <a:r>
              <a:rPr lang="ru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сайт</a:t>
            </a: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 с фильмами и </a:t>
            </a:r>
            <a:r>
              <a:rPr lang="ru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статья</a:t>
            </a: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 про попытку автоматизации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/>
          <p:nvPr/>
        </p:nvSpPr>
        <p:spPr>
          <a:xfrm>
            <a:off x="7073500" y="-931025"/>
            <a:ext cx="2850900" cy="28335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2"/>
          <p:cNvSpPr txBox="1"/>
          <p:nvPr>
            <p:ph type="title"/>
          </p:nvPr>
        </p:nvSpPr>
        <p:spPr>
          <a:xfrm>
            <a:off x="893125" y="165250"/>
            <a:ext cx="7650600" cy="11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Тест Бехдель и </a:t>
            </a: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betweenness</a:t>
            </a: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 centrality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1" name="Google Shape;30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500" y="810550"/>
            <a:ext cx="5830425" cy="4169801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2"/>
          <p:cNvSpPr txBox="1"/>
          <p:nvPr/>
        </p:nvSpPr>
        <p:spPr>
          <a:xfrm>
            <a:off x="6079650" y="2496425"/>
            <a:ext cx="2980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 =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mean BC of women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mean BC of other characters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3" name="Google Shape;303;p32"/>
          <p:cNvCxnSpPr/>
          <p:nvPr/>
        </p:nvCxnSpPr>
        <p:spPr>
          <a:xfrm>
            <a:off x="7338625" y="3142075"/>
            <a:ext cx="592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4" name="Google Shape;304;p32"/>
          <p:cNvSpPr txBox="1"/>
          <p:nvPr/>
        </p:nvSpPr>
        <p:spPr>
          <a:xfrm>
            <a:off x="6585400" y="3959850"/>
            <a:ext cx="1969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В фильмах которые проходят 1 и 2 тест Бехдель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3"/>
          <p:cNvSpPr/>
          <p:nvPr/>
        </p:nvSpPr>
        <p:spPr>
          <a:xfrm>
            <a:off x="-910775" y="-1060150"/>
            <a:ext cx="2850900" cy="28335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3"/>
          <p:cNvSpPr txBox="1"/>
          <p:nvPr>
            <p:ph type="title"/>
          </p:nvPr>
        </p:nvSpPr>
        <p:spPr>
          <a:xfrm>
            <a:off x="893125" y="165250"/>
            <a:ext cx="7650600" cy="11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Тест Бехдель и betweenness centrality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1" name="Google Shape;31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9777" y="764025"/>
            <a:ext cx="5717600" cy="43041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3"/>
          <p:cNvSpPr txBox="1"/>
          <p:nvPr/>
        </p:nvSpPr>
        <p:spPr>
          <a:xfrm>
            <a:off x="107600" y="2130575"/>
            <a:ext cx="2980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 =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mean BC of women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mean BC of other characters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13" name="Google Shape;313;p33"/>
          <p:cNvCxnSpPr/>
          <p:nvPr/>
        </p:nvCxnSpPr>
        <p:spPr>
          <a:xfrm>
            <a:off x="1366575" y="2776225"/>
            <a:ext cx="592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4" name="Google Shape;314;p33"/>
          <p:cNvSpPr txBox="1"/>
          <p:nvPr/>
        </p:nvSpPr>
        <p:spPr>
          <a:xfrm>
            <a:off x="613400" y="3712350"/>
            <a:ext cx="1969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В фильмах которые </a:t>
            </a: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НЕ </a:t>
            </a: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проходят 1 и 2 тест Бехдель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4"/>
          <p:cNvSpPr/>
          <p:nvPr/>
        </p:nvSpPr>
        <p:spPr>
          <a:xfrm>
            <a:off x="-910775" y="-1060150"/>
            <a:ext cx="2850900" cy="28335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4"/>
          <p:cNvSpPr txBox="1"/>
          <p:nvPr>
            <p:ph type="title"/>
          </p:nvPr>
        </p:nvSpPr>
        <p:spPr>
          <a:xfrm>
            <a:off x="893125" y="165250"/>
            <a:ext cx="7650600" cy="11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Тест Бехдель и betweenness centrality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1" name="Google Shape;32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8101" y="2465500"/>
            <a:ext cx="3400199" cy="255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1375" y="1269850"/>
            <a:ext cx="3355526" cy="2399801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4"/>
          <p:cNvSpPr txBox="1"/>
          <p:nvPr/>
        </p:nvSpPr>
        <p:spPr>
          <a:xfrm>
            <a:off x="4766900" y="936150"/>
            <a:ext cx="4056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Montserrat"/>
                <a:ea typeface="Montserrat"/>
                <a:cs typeface="Montserrat"/>
                <a:sym typeface="Montserrat"/>
              </a:rPr>
              <a:t>У фильмов, прошедших первые два теста Бехдель, показатель </a:t>
            </a:r>
            <a:r>
              <a:rPr b="1" lang="ru" sz="1600">
                <a:latin typeface="Montserrat"/>
                <a:ea typeface="Montserrat"/>
                <a:cs typeface="Montserrat"/>
                <a:sym typeface="Montserrat"/>
              </a:rPr>
              <a:t>betweenness centrality женских персонажей</a:t>
            </a:r>
            <a:r>
              <a:rPr lang="ru" sz="1600">
                <a:latin typeface="Montserrat"/>
                <a:ea typeface="Montserrat"/>
                <a:cs typeface="Montserrat"/>
                <a:sym typeface="Montserrat"/>
              </a:rPr>
              <a:t> в среднем </a:t>
            </a:r>
            <a:r>
              <a:rPr b="1" lang="ru" sz="1600">
                <a:latin typeface="Montserrat"/>
                <a:ea typeface="Montserrat"/>
                <a:cs typeface="Montserrat"/>
                <a:sym typeface="Montserrat"/>
              </a:rPr>
              <a:t>больше</a:t>
            </a:r>
            <a:r>
              <a:rPr lang="ru" sz="1600">
                <a:latin typeface="Montserrat"/>
                <a:ea typeface="Montserrat"/>
                <a:cs typeface="Montserrat"/>
                <a:sym typeface="Montserrat"/>
              </a:rPr>
              <a:t> чем показатель betweenness centrality </a:t>
            </a:r>
            <a:r>
              <a:rPr b="1" lang="ru" sz="1600">
                <a:latin typeface="Montserrat"/>
                <a:ea typeface="Montserrat"/>
                <a:cs typeface="Montserrat"/>
                <a:sym typeface="Montserrat"/>
              </a:rPr>
              <a:t>остальных персонажей.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5"/>
          <p:cNvSpPr txBox="1"/>
          <p:nvPr/>
        </p:nvSpPr>
        <p:spPr>
          <a:xfrm>
            <a:off x="440025" y="157150"/>
            <a:ext cx="8441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Как выделить тему разговора? Предложения и проблемы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35"/>
          <p:cNvSpPr txBox="1"/>
          <p:nvPr/>
        </p:nvSpPr>
        <p:spPr>
          <a:xfrm>
            <a:off x="440025" y="1509750"/>
            <a:ext cx="8393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Эмпирически. Взять список </a:t>
            </a:r>
            <a:r>
              <a:rPr b="1" lang="ru">
                <a:highlight>
                  <a:srgbClr val="FFFF00"/>
                </a:highlight>
                <a:latin typeface="Merriweather"/>
                <a:ea typeface="Merriweather"/>
                <a:cs typeface="Merriweather"/>
                <a:sym typeface="Merriweather"/>
              </a:rPr>
              <a:t>слов, явно относящихся к мужчинам</a:t>
            </a: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: </a:t>
            </a: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man, sex, brother, father, husband, boyfriend</a:t>
            </a: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 etc.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Выделить </a:t>
            </a:r>
            <a:r>
              <a:rPr b="1" lang="ru">
                <a:highlight>
                  <a:srgbClr val="FFFF00"/>
                </a:highlight>
                <a:latin typeface="Merriweather"/>
                <a:ea typeface="Merriweather"/>
                <a:cs typeface="Merriweather"/>
                <a:sym typeface="Merriweather"/>
              </a:rPr>
              <a:t>именованные сущности</a:t>
            </a: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 в женских репликах и разметить по полу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С помощью какой-нибудь </a:t>
            </a:r>
            <a:r>
              <a:rPr b="1" lang="ru">
                <a:highlight>
                  <a:srgbClr val="FFFF00"/>
                </a:highlight>
                <a:latin typeface="Merriweather"/>
                <a:ea typeface="Merriweather"/>
                <a:cs typeface="Merriweather"/>
                <a:sym typeface="Merriweather"/>
              </a:rPr>
              <a:t>семантической векторной модели</a:t>
            </a: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 получить слова, близкие к вышеупомянутым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Посчитать </a:t>
            </a:r>
            <a:r>
              <a:rPr b="1" lang="ru">
                <a:highlight>
                  <a:srgbClr val="FFFF00"/>
                </a:highlight>
                <a:latin typeface="Merriweather"/>
                <a:ea typeface="Merriweather"/>
                <a:cs typeface="Merriweather"/>
                <a:sym typeface="Merriweather"/>
              </a:rPr>
              <a:t>TF-IDF</a:t>
            </a: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 этих слов в женских репликах? Ненадежно… Мужчины еще больше разговаривают о себе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b="1" lang="ru">
                <a:highlight>
                  <a:srgbClr val="FFFF00"/>
                </a:highlight>
                <a:latin typeface="Merriweather"/>
                <a:ea typeface="Merriweather"/>
                <a:cs typeface="Merriweather"/>
                <a:sym typeface="Merriweather"/>
              </a:rPr>
              <a:t>Topic model</a:t>
            </a: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? слишком маленькое количество слов в “документе”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Просто посчитать </a:t>
            </a:r>
            <a:r>
              <a:rPr b="1" lang="ru">
                <a:highlight>
                  <a:srgbClr val="FFFF00"/>
                </a:highlight>
                <a:latin typeface="Merriweather"/>
                <a:ea typeface="Merriweather"/>
                <a:cs typeface="Merriweather"/>
                <a:sym typeface="Merriweather"/>
              </a:rPr>
              <a:t>относительную частотность</a:t>
            </a: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 ключевых слов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30" name="Google Shape;330;p35"/>
          <p:cNvSpPr txBox="1"/>
          <p:nvPr/>
        </p:nvSpPr>
        <p:spPr>
          <a:xfrm>
            <a:off x="583225" y="4073900"/>
            <a:ext cx="79521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5"/>
          <p:cNvSpPr txBox="1"/>
          <p:nvPr/>
        </p:nvSpPr>
        <p:spPr>
          <a:xfrm>
            <a:off x="281925" y="4073900"/>
            <a:ext cx="8683800" cy="7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5"/>
          <p:cNvSpPr txBox="1"/>
          <p:nvPr/>
        </p:nvSpPr>
        <p:spPr>
          <a:xfrm>
            <a:off x="906050" y="3894950"/>
            <a:ext cx="771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Как кажется, методом с </a:t>
            </a:r>
            <a:r>
              <a:rPr i="1" lang="ru">
                <a:latin typeface="Montserrat"/>
                <a:ea typeface="Montserrat"/>
                <a:cs typeface="Montserrat"/>
                <a:sym typeface="Montserrat"/>
              </a:rPr>
              <a:t>наиболее </a:t>
            </a:r>
            <a:r>
              <a:rPr i="1" lang="ru">
                <a:latin typeface="Montserrat"/>
                <a:ea typeface="Montserrat"/>
                <a:cs typeface="Montserrat"/>
                <a:sym typeface="Montserrat"/>
              </a:rPr>
              <a:t>адекватным</a:t>
            </a: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 соотношением по простоте/точности является просто смотреть на </a:t>
            </a:r>
            <a:r>
              <a:rPr i="1" lang="ru">
                <a:latin typeface="Montserrat"/>
                <a:ea typeface="Montserrat"/>
                <a:cs typeface="Montserrat"/>
                <a:sym typeface="Montserrat"/>
              </a:rPr>
              <a:t>наличие/отсутствие ключевых слов в репликах</a:t>
            </a: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. Благо, английский - нефлективный язык.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" name="Google Shape;333;p35"/>
          <p:cNvSpPr/>
          <p:nvPr/>
        </p:nvSpPr>
        <p:spPr>
          <a:xfrm>
            <a:off x="690800" y="4547300"/>
            <a:ext cx="172200" cy="172200"/>
          </a:xfrm>
          <a:prstGeom prst="ellipse">
            <a:avLst/>
          </a:prstGeom>
          <a:solidFill>
            <a:srgbClr val="FFFF00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5"/>
          <p:cNvSpPr/>
          <p:nvPr/>
        </p:nvSpPr>
        <p:spPr>
          <a:xfrm flipH="1" rot="10800000">
            <a:off x="690800" y="3816175"/>
            <a:ext cx="172200" cy="548700"/>
          </a:xfrm>
          <a:prstGeom prst="trapezoid">
            <a:avLst>
              <a:gd fmla="val 25000" name="adj"/>
            </a:avLst>
          </a:prstGeom>
          <a:solidFill>
            <a:srgbClr val="FFFF00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"/>
          <p:cNvSpPr txBox="1"/>
          <p:nvPr/>
        </p:nvSpPr>
        <p:spPr>
          <a:xfrm>
            <a:off x="852225" y="329275"/>
            <a:ext cx="730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6"/>
          <p:cNvSpPr txBox="1"/>
          <p:nvPr/>
        </p:nvSpPr>
        <p:spPr>
          <a:xfrm>
            <a:off x="929550" y="2432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Выводы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36"/>
          <p:cNvSpPr txBox="1"/>
          <p:nvPr/>
        </p:nvSpPr>
        <p:spPr>
          <a:xfrm>
            <a:off x="464850" y="1348288"/>
            <a:ext cx="788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6"/>
          <p:cNvSpPr txBox="1"/>
          <p:nvPr/>
        </p:nvSpPr>
        <p:spPr>
          <a:xfrm>
            <a:off x="5791275" y="1997150"/>
            <a:ext cx="619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6"/>
          <p:cNvSpPr/>
          <p:nvPr/>
        </p:nvSpPr>
        <p:spPr>
          <a:xfrm>
            <a:off x="139850" y="1017775"/>
            <a:ext cx="1250400" cy="1194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6"/>
          <p:cNvSpPr txBox="1"/>
          <p:nvPr/>
        </p:nvSpPr>
        <p:spPr>
          <a:xfrm>
            <a:off x="507900" y="1060975"/>
            <a:ext cx="1140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latin typeface="Montserrat"/>
                <a:ea typeface="Montserrat"/>
                <a:cs typeface="Montserrat"/>
                <a:sym typeface="Montserrat"/>
              </a:rPr>
              <a:t>1.</a:t>
            </a:r>
            <a:endParaRPr b="1" sz="6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" name="Google Shape;345;p36"/>
          <p:cNvSpPr/>
          <p:nvPr/>
        </p:nvSpPr>
        <p:spPr>
          <a:xfrm>
            <a:off x="193650" y="2804025"/>
            <a:ext cx="1250400" cy="1194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6"/>
          <p:cNvSpPr txBox="1"/>
          <p:nvPr/>
        </p:nvSpPr>
        <p:spPr>
          <a:xfrm>
            <a:off x="464850" y="2847225"/>
            <a:ext cx="979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latin typeface="Montserrat"/>
                <a:ea typeface="Montserrat"/>
                <a:cs typeface="Montserrat"/>
                <a:sym typeface="Montserrat"/>
              </a:rPr>
              <a:t>2.</a:t>
            </a:r>
            <a:endParaRPr b="1" sz="6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36"/>
          <p:cNvSpPr txBox="1"/>
          <p:nvPr/>
        </p:nvSpPr>
        <p:spPr>
          <a:xfrm>
            <a:off x="3068875" y="3514375"/>
            <a:ext cx="619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6"/>
          <p:cNvSpPr txBox="1"/>
          <p:nvPr/>
        </p:nvSpPr>
        <p:spPr>
          <a:xfrm>
            <a:off x="1514000" y="1162700"/>
            <a:ext cx="60507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3000">
                <a:latin typeface="Merriweather"/>
                <a:ea typeface="Merriweather"/>
                <a:cs typeface="Merriweather"/>
                <a:sym typeface="Merriweather"/>
              </a:rPr>
              <a:t>Автоматизация </a:t>
            </a:r>
            <a:r>
              <a:rPr lang="ru" sz="3000">
                <a:latin typeface="Merriweather"/>
                <a:ea typeface="Merriweather"/>
                <a:cs typeface="Merriweather"/>
                <a:sym typeface="Merriweather"/>
              </a:rPr>
              <a:t>первых двух тестов возможна с некоторыми оговорками</a:t>
            </a:r>
            <a:r>
              <a:rPr i="1" lang="ru" sz="3000">
                <a:latin typeface="Merriweather"/>
                <a:ea typeface="Merriweather"/>
                <a:cs typeface="Merriweather"/>
                <a:sym typeface="Merriweather"/>
              </a:rPr>
              <a:t>.</a:t>
            </a:r>
            <a:endParaRPr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49" name="Google Shape;349;p36"/>
          <p:cNvSpPr txBox="1"/>
          <p:nvPr/>
        </p:nvSpPr>
        <p:spPr>
          <a:xfrm>
            <a:off x="1514025" y="2704125"/>
            <a:ext cx="6900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latin typeface="Merriweather"/>
                <a:ea typeface="Merriweather"/>
                <a:cs typeface="Merriweather"/>
                <a:sym typeface="Merriweather"/>
              </a:rPr>
              <a:t>Существует </a:t>
            </a:r>
            <a:r>
              <a:rPr i="1" lang="ru" sz="3000">
                <a:latin typeface="Merriweather"/>
                <a:ea typeface="Merriweather"/>
                <a:cs typeface="Merriweather"/>
                <a:sym typeface="Merriweather"/>
              </a:rPr>
              <a:t>корреляция</a:t>
            </a:r>
            <a:r>
              <a:rPr lang="ru" sz="3000">
                <a:latin typeface="Merriweather"/>
                <a:ea typeface="Merriweather"/>
                <a:cs typeface="Merriweather"/>
                <a:sym typeface="Merriweather"/>
              </a:rPr>
              <a:t> между betweenness centrality персонажей и результатом прохождения 1 и 2 тестов</a:t>
            </a:r>
            <a:endParaRPr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7"/>
          <p:cNvSpPr txBox="1"/>
          <p:nvPr/>
        </p:nvSpPr>
        <p:spPr>
          <a:xfrm>
            <a:off x="994125" y="1679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Источники изображений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p37"/>
          <p:cNvSpPr txBox="1"/>
          <p:nvPr/>
        </p:nvSpPr>
        <p:spPr>
          <a:xfrm>
            <a:off x="314200" y="953375"/>
            <a:ext cx="8683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https://www.gp.se/kultur/kultur/rosa-luxemburg-symbolen-f%C3%B6r-en-revolution%C3%A4r-dr%C3%B6m-1.12343021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https://pngio.com/images/png-a1726657.html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https://www.pngwing.com/ru/free-png-stzgq</a:t>
            </a: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https://www.scriptslug.com/script/the-truman-show-1998</a:t>
            </a: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https://pics.alphacoders.com/pictures/view/139716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http://foboxs.com/time..4642</a:t>
            </a:r>
            <a:r>
              <a:rPr lang="ru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852225" y="329275"/>
            <a:ext cx="730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929550" y="2432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Что мы хотим?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64850" y="1348288"/>
            <a:ext cx="788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5791275" y="1997150"/>
            <a:ext cx="619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139850" y="1017775"/>
            <a:ext cx="1250400" cy="1194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507900" y="1060975"/>
            <a:ext cx="1140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latin typeface="Montserrat"/>
                <a:ea typeface="Montserrat"/>
                <a:cs typeface="Montserrat"/>
                <a:sym typeface="Montserrat"/>
              </a:rPr>
              <a:t>1.</a:t>
            </a:r>
            <a:endParaRPr b="1" sz="6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193650" y="2804025"/>
            <a:ext cx="1250400" cy="11946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464850" y="2847225"/>
            <a:ext cx="979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latin typeface="Montserrat"/>
                <a:ea typeface="Montserrat"/>
                <a:cs typeface="Montserrat"/>
                <a:sym typeface="Montserrat"/>
              </a:rPr>
              <a:t>2.</a:t>
            </a:r>
            <a:endParaRPr b="1" sz="6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3068875" y="3514375"/>
            <a:ext cx="6198000" cy="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1514000" y="1162700"/>
            <a:ext cx="4153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3000">
                <a:latin typeface="Merriweather"/>
                <a:ea typeface="Merriweather"/>
                <a:cs typeface="Merriweather"/>
                <a:sym typeface="Merriweather"/>
              </a:rPr>
              <a:t>Автоматизировать</a:t>
            </a:r>
            <a:r>
              <a:rPr lang="ru" sz="3000">
                <a:latin typeface="Merriweather"/>
                <a:ea typeface="Merriweather"/>
                <a:cs typeface="Merriweather"/>
                <a:sym typeface="Merriweather"/>
              </a:rPr>
              <a:t> тест Бехдель</a:t>
            </a:r>
            <a:endParaRPr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1514025" y="2704125"/>
            <a:ext cx="62412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3000">
                <a:latin typeface="Merriweather"/>
                <a:ea typeface="Merriweather"/>
                <a:cs typeface="Merriweather"/>
                <a:sym typeface="Merriweather"/>
              </a:rPr>
              <a:t>Понять</a:t>
            </a:r>
            <a:r>
              <a:rPr lang="ru" sz="3000">
                <a:latin typeface="Merriweather"/>
                <a:ea typeface="Merriweather"/>
                <a:cs typeface="Merriweather"/>
                <a:sym typeface="Merriweather"/>
              </a:rPr>
              <a:t>, зависит ли прохождение фильмом теста от графовых метрик</a:t>
            </a:r>
            <a:endParaRPr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/>
        </p:nvSpPr>
        <p:spPr>
          <a:xfrm>
            <a:off x="852225" y="329275"/>
            <a:ext cx="7306500" cy="10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929550" y="2432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Что анализируем?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378775" y="1276200"/>
            <a:ext cx="788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-473475" y="878075"/>
            <a:ext cx="2218800" cy="21198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378775" y="1106825"/>
            <a:ext cx="2163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600">
                <a:latin typeface="Montserrat"/>
                <a:ea typeface="Montserrat"/>
                <a:cs typeface="Montserrat"/>
                <a:sym typeface="Montserrat"/>
              </a:rPr>
              <a:t>25</a:t>
            </a:r>
            <a:endParaRPr sz="9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2057425" y="1476275"/>
            <a:ext cx="6951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erriweather"/>
                <a:ea typeface="Merriweather"/>
                <a:cs typeface="Merriweather"/>
                <a:sym typeface="Merriweather"/>
              </a:rPr>
              <a:t>популярных фильмов(рейтинг IMDB) 5 разных жанров: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2100475" y="2367300"/>
            <a:ext cx="6564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полнометражный мультфильм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комедия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драма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криминальный фильм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хоррор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565810">
            <a:off x="6823850" y="3099020"/>
            <a:ext cx="2657612" cy="24141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5791275" y="1997150"/>
            <a:ext cx="6198000" cy="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/>
          <p:nvPr/>
        </p:nvSpPr>
        <p:spPr>
          <a:xfrm>
            <a:off x="301300" y="1085600"/>
            <a:ext cx="558000" cy="569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 txBox="1"/>
          <p:nvPr/>
        </p:nvSpPr>
        <p:spPr>
          <a:xfrm>
            <a:off x="994125" y="1679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Какие фильмы</a:t>
            </a: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583250" y="1170350"/>
            <a:ext cx="148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мультфильм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3821725" y="1085600"/>
            <a:ext cx="558000" cy="569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 txBox="1"/>
          <p:nvPr/>
        </p:nvSpPr>
        <p:spPr>
          <a:xfrm>
            <a:off x="4051426" y="1170350"/>
            <a:ext cx="117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комедия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" name="Google Shape;104;p17"/>
          <p:cNvSpPr/>
          <p:nvPr/>
        </p:nvSpPr>
        <p:spPr>
          <a:xfrm>
            <a:off x="1920625" y="3012813"/>
            <a:ext cx="558000" cy="569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 txBox="1"/>
          <p:nvPr/>
        </p:nvSpPr>
        <p:spPr>
          <a:xfrm>
            <a:off x="2179250" y="3097563"/>
            <a:ext cx="122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криминал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" name="Google Shape;106;p17"/>
          <p:cNvSpPr/>
          <p:nvPr/>
        </p:nvSpPr>
        <p:spPr>
          <a:xfrm>
            <a:off x="6890200" y="1085600"/>
            <a:ext cx="558000" cy="569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7"/>
          <p:cNvSpPr txBox="1"/>
          <p:nvPr/>
        </p:nvSpPr>
        <p:spPr>
          <a:xfrm>
            <a:off x="7204900" y="1170350"/>
            <a:ext cx="96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драма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5774650" y="3012825"/>
            <a:ext cx="558000" cy="569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 txBox="1"/>
          <p:nvPr/>
        </p:nvSpPr>
        <p:spPr>
          <a:xfrm>
            <a:off x="5981225" y="3097575"/>
            <a:ext cx="117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хоррор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7814225" y="3858700"/>
            <a:ext cx="157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7"/>
          <p:cNvSpPr txBox="1"/>
          <p:nvPr/>
        </p:nvSpPr>
        <p:spPr>
          <a:xfrm>
            <a:off x="0" y="1570550"/>
            <a:ext cx="2337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Холодное сердце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Мегамозг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Шрек 3</a:t>
            </a:r>
            <a:endParaRPr i="1" sz="15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История игрушек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Вверх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3018950" y="1570550"/>
            <a:ext cx="3189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500 дней лета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Пираты Карибского моря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Час пик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Секс в большом городе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Всегда говори “да</a:t>
            </a:r>
            <a:r>
              <a:rPr lang="ru"/>
              <a:t>”</a:t>
            </a:r>
            <a:endParaRPr/>
          </a:p>
        </p:txBody>
      </p:sp>
      <p:sp>
        <p:nvSpPr>
          <p:cNvPr id="113" name="Google Shape;113;p17"/>
          <p:cNvSpPr txBox="1"/>
          <p:nvPr/>
        </p:nvSpPr>
        <p:spPr>
          <a:xfrm>
            <a:off x="6208250" y="1570538"/>
            <a:ext cx="3109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Жизнь за гранью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Всё о Еве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Красота по-американски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Шоу Трумана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Воин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1471400" y="3582525"/>
            <a:ext cx="2638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Основной инстинкт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Бэтмен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Казино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Крестный отец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Угнать за 60 секунд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5221725" y="3582525"/>
            <a:ext cx="2969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Интервью с вампиром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Челюсти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Психо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Пила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-"/>
            </a:pPr>
            <a:r>
              <a:rPr i="1" lang="ru">
                <a:latin typeface="Merriweather"/>
                <a:ea typeface="Merriweather"/>
                <a:cs typeface="Merriweather"/>
                <a:sym typeface="Merriweather"/>
              </a:rPr>
              <a:t>Крик</a:t>
            </a:r>
            <a:endParaRPr i="1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/>
        </p:nvSpPr>
        <p:spPr>
          <a:xfrm>
            <a:off x="929550" y="12485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Как анализируем</a:t>
            </a: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7360150" y="-437933"/>
            <a:ext cx="2022900" cy="19818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 txBox="1"/>
          <p:nvPr/>
        </p:nvSpPr>
        <p:spPr>
          <a:xfrm>
            <a:off x="314225" y="863750"/>
            <a:ext cx="7704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Если мы проводим тест Бехдель, то нам нужны только диалоги и, может быть, разделение на сцены. Это (вроде) можно взять из сценариев, но структура сценария достаточно сложна.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 rotWithShape="1">
          <a:blip r:embed="rId3">
            <a:alphaModFix/>
          </a:blip>
          <a:srcRect b="0" l="0" r="0" t="3827"/>
          <a:stretch/>
        </p:blipFill>
        <p:spPr>
          <a:xfrm>
            <a:off x="4502700" y="1608425"/>
            <a:ext cx="4641300" cy="2562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089025" y="1832998"/>
            <a:ext cx="2595000" cy="24792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614775" y="2212350"/>
            <a:ext cx="4380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Поэтому мы взяли уже извлеченные диалоги из </a:t>
            </a:r>
            <a:r>
              <a:rPr lang="ru" u="sng">
                <a:solidFill>
                  <a:schemeClr val="hlink"/>
                </a:solidFill>
                <a:latin typeface="Merriweather"/>
                <a:ea typeface="Merriweather"/>
                <a:cs typeface="Merriweather"/>
                <a:sym typeface="Merriweather"/>
                <a:hlinkClick r:id="rId4"/>
              </a:rPr>
              <a:t>Natural Language and Dialogue Systems Film Corpus 2.0</a:t>
            </a: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, обновили разметку по сценам и с помощью genderize.io разметили персонажей по гендеру(полу-ручная)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854225" y="4235250"/>
            <a:ext cx="8156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Мы считаем, что если </a:t>
            </a:r>
            <a:r>
              <a:rPr lang="ru">
                <a:highlight>
                  <a:srgbClr val="FFFF00"/>
                </a:highlight>
                <a:latin typeface="Merriweather"/>
                <a:ea typeface="Merriweather"/>
                <a:cs typeface="Merriweather"/>
                <a:sym typeface="Merriweather"/>
              </a:rPr>
              <a:t>два персонажа встречаются в одной сцене</a:t>
            </a:r>
            <a:r>
              <a:rPr lang="ru">
                <a:latin typeface="Merriweather"/>
                <a:ea typeface="Merriweather"/>
                <a:cs typeface="Merriweather"/>
                <a:sym typeface="Merriweather"/>
              </a:rPr>
              <a:t>, то они разговаривают. Если разделения по сценам нет, разговаривающими считаем тех, чьи </a:t>
            </a:r>
            <a:r>
              <a:rPr lang="ru">
                <a:highlight>
                  <a:srgbClr val="FFFF00"/>
                </a:highlight>
                <a:latin typeface="Merriweather"/>
                <a:ea typeface="Merriweather"/>
                <a:cs typeface="Merriweather"/>
                <a:sym typeface="Merriweather"/>
              </a:rPr>
              <a:t>реплики идут друг за другом</a:t>
            </a:r>
            <a:endParaRPr>
              <a:highlight>
                <a:srgbClr val="FFFF00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/>
          <p:nvPr/>
        </p:nvSpPr>
        <p:spPr>
          <a:xfrm>
            <a:off x="722250" y="1518837"/>
            <a:ext cx="1891200" cy="18528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9"/>
          <p:cNvSpPr txBox="1"/>
          <p:nvPr/>
        </p:nvSpPr>
        <p:spPr>
          <a:xfrm>
            <a:off x="994125" y="1679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Как анализируем?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840300" y="1282525"/>
            <a:ext cx="1655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Merriweather"/>
                <a:ea typeface="Merriweather"/>
                <a:cs typeface="Merriweather"/>
                <a:sym typeface="Merriweather"/>
              </a:rPr>
              <a:t>Графы</a:t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34" name="Google Shape;134;p19"/>
          <p:cNvSpPr/>
          <p:nvPr/>
        </p:nvSpPr>
        <p:spPr>
          <a:xfrm>
            <a:off x="6394900" y="1518837"/>
            <a:ext cx="1891200" cy="18528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 txBox="1"/>
          <p:nvPr/>
        </p:nvSpPr>
        <p:spPr>
          <a:xfrm>
            <a:off x="6023500" y="1929025"/>
            <a:ext cx="28407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совместное участие в сцене/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последовательные реплики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" name="Google Shape;136;p19"/>
          <p:cNvSpPr/>
          <p:nvPr/>
        </p:nvSpPr>
        <p:spPr>
          <a:xfrm>
            <a:off x="3346575" y="1518837"/>
            <a:ext cx="1891200" cy="18528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 txBox="1"/>
          <p:nvPr/>
        </p:nvSpPr>
        <p:spPr>
          <a:xfrm>
            <a:off x="3261263" y="1282525"/>
            <a:ext cx="248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Merriweather"/>
                <a:ea typeface="Merriweather"/>
                <a:cs typeface="Merriweather"/>
                <a:sym typeface="Merriweather"/>
              </a:rPr>
              <a:t>Вершины</a:t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579900" y="2075775"/>
            <a:ext cx="2175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персонажи фильма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6659350" y="1282525"/>
            <a:ext cx="1477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Merriweather"/>
                <a:ea typeface="Merriweather"/>
                <a:cs typeface="Merriweather"/>
                <a:sym typeface="Merriweather"/>
              </a:rPr>
              <a:t>Рёбра</a:t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3230525" y="1937325"/>
            <a:ext cx="2175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персонажи,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erriweather"/>
                <a:ea typeface="Merriweather"/>
                <a:cs typeface="Merriweather"/>
                <a:sym typeface="Merriweather"/>
              </a:rPr>
              <a:t>имеют атрибут пола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5830900" y="3288400"/>
            <a:ext cx="3019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erriweather"/>
                <a:ea typeface="Merriweather"/>
                <a:cs typeface="Merriweather"/>
                <a:sym typeface="Merriweather"/>
              </a:rPr>
              <a:t>метрики: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erriweather"/>
                <a:ea typeface="Merriweather"/>
                <a:cs typeface="Merriweather"/>
                <a:sym typeface="Merriweather"/>
              </a:rPr>
              <a:t>м-м, ж-ж, м-ж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erriweather"/>
                <a:ea typeface="Merriweather"/>
                <a:cs typeface="Merriweather"/>
                <a:sym typeface="Merriweather"/>
              </a:rPr>
              <a:t>расстояние зависит от количества совместных встреч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/>
        </p:nvSpPr>
        <p:spPr>
          <a:xfrm>
            <a:off x="929550" y="1588275"/>
            <a:ext cx="72849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Результаты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Получившиеся графы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3825" y="774750"/>
            <a:ext cx="2710774" cy="235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8987" y="2302525"/>
            <a:ext cx="2820250" cy="261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850" y="3014825"/>
            <a:ext cx="3898151" cy="203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8676" y="244502"/>
            <a:ext cx="2710776" cy="2420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71349" y="-3000"/>
            <a:ext cx="2335519" cy="216385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1"/>
          <p:cNvSpPr txBox="1"/>
          <p:nvPr/>
        </p:nvSpPr>
        <p:spPr>
          <a:xfrm>
            <a:off x="817800" y="4347225"/>
            <a:ext cx="153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Мегамозг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>
            <a:off x="451950" y="2012200"/>
            <a:ext cx="153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Шрек 3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3311650" y="2079150"/>
            <a:ext cx="1538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История игрушек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5928975" y="1414250"/>
            <a:ext cx="276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Холодное сердце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21"/>
          <p:cNvSpPr txBox="1"/>
          <p:nvPr/>
        </p:nvSpPr>
        <p:spPr>
          <a:xfrm>
            <a:off x="5928975" y="3200475"/>
            <a:ext cx="276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latin typeface="Montserrat"/>
                <a:ea typeface="Montserrat"/>
                <a:cs typeface="Montserrat"/>
                <a:sym typeface="Montserrat"/>
              </a:rPr>
              <a:t>Вверх!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p21"/>
          <p:cNvSpPr txBox="1"/>
          <p:nvPr/>
        </p:nvSpPr>
        <p:spPr>
          <a:xfrm>
            <a:off x="994125" y="167900"/>
            <a:ext cx="728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Montserrat"/>
                <a:ea typeface="Montserrat"/>
                <a:cs typeface="Montserrat"/>
                <a:sym typeface="Montserrat"/>
              </a:rPr>
              <a:t>Мультфильмы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